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8" r:id="rId3"/>
    <p:sldId id="260" r:id="rId4"/>
    <p:sldId id="261" r:id="rId5"/>
    <p:sldId id="262" r:id="rId6"/>
    <p:sldId id="259" r:id="rId7"/>
    <p:sldId id="257" r:id="rId8"/>
    <p:sldId id="263" r:id="rId9"/>
  </p:sldIdLst>
  <p:sldSz cx="14630400" cy="8229600"/>
  <p:notesSz cx="8229600" cy="14630400"/>
  <p:embeddedFontLst>
    <p:embeddedFont>
      <p:font typeface="Sora Medium" panose="020B0604020202020204" charset="0"/>
      <p:regular r:id="rId11"/>
    </p:embeddedFont>
    <p:embeddedFont>
      <p:font typeface="Calibri Light" panose="020F0302020204030204" pitchFamily="34" charset="0"/>
      <p:regular r:id="rId12"/>
      <p:italic r:id="rId13"/>
    </p:embeddedFont>
    <p:embeddedFont>
      <p:font typeface="Algerian" panose="04020705040A02060702" pitchFamily="82" charset="0"/>
      <p:regular r:id="rId14"/>
    </p:embeddedFont>
    <p:embeddedFont>
      <p:font typeface="Segoe UI Black" panose="020B0A02040204020203" pitchFamily="34" charset="0"/>
      <p:bold r:id="rId15"/>
      <p:boldItalic r:id="rId16"/>
    </p:embeddedFont>
    <p:embeddedFont>
      <p:font typeface="Noto Sans TC" panose="020B0604020202020204" charset="-128"/>
      <p:regular r:id="rId17"/>
    </p:embeddedFont>
    <p:embeddedFont>
      <p:font typeface="Arial Black" panose="020B0A04020102020204" pitchFamily="34" charset="0"/>
      <p:bold r:id="rId18"/>
    </p:embeddedFon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Segoe UI Semilight" panose="020B0402040204020203" pitchFamily="34" charset="0"/>
      <p:regular r:id="rId23"/>
      <p:italic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5214" autoAdjust="0"/>
    <p:restoredTop sz="94610"/>
  </p:normalViewPr>
  <p:slideViewPr>
    <p:cSldViewPr snapToGrid="0" snapToObjects="1">
      <p:cViewPr>
        <p:scale>
          <a:sx n="50" d="100"/>
          <a:sy n="50" d="100"/>
        </p:scale>
        <p:origin x="124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font" Target="fonts/font14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font" Target="fonts/font13.fntdata"/><Relationship Id="rId28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font" Target="fonts/font12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169336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jpg"/><Relationship Id="rId5" Type="http://schemas.openxmlformats.org/officeDocument/2006/relationships/image" Target="../media/image12.jp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6805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34863" y="1422480"/>
            <a:ext cx="7742383" cy="14403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7200" dirty="0" smtClean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Design Genie</a:t>
            </a:r>
            <a:endParaRPr lang="en-US" sz="7200" dirty="0"/>
          </a:p>
        </p:txBody>
      </p:sp>
      <p:sp>
        <p:nvSpPr>
          <p:cNvPr id="4" name="Text 1"/>
          <p:cNvSpPr/>
          <p:nvPr/>
        </p:nvSpPr>
        <p:spPr>
          <a:xfrm>
            <a:off x="6264874" y="3782825"/>
            <a:ext cx="8526163" cy="11680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  <a:buSzPct val="100000"/>
            </a:pPr>
            <a:r>
              <a:rPr lang="en-US" sz="2800" dirty="0" smtClean="0">
                <a:solidFill>
                  <a:schemeClr val="bg1"/>
                </a:solidFill>
                <a:latin typeface="Times New Roman" panose="02020603050405020304" pitchFamily="18" charset="0"/>
                <a:ea typeface="Noto Sans TC" panose="020B0604020202020204" charset="-128"/>
                <a:cs typeface="Times New Roman" panose="02020603050405020304" pitchFamily="18" charset="0"/>
              </a:rPr>
              <a:t>An 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ea typeface="Noto Sans TC" panose="020B0604020202020204" charset="-128"/>
                <a:cs typeface="Times New Roman" panose="02020603050405020304" pitchFamily="18" charset="0"/>
              </a:rPr>
              <a:t>AI-powered web application that generates optimized design suggestions for architecture, product design, and prototyping</a:t>
            </a:r>
            <a:endParaRPr lang="en-US" sz="2800" dirty="0">
              <a:solidFill>
                <a:schemeClr val="bg1"/>
              </a:solidFill>
              <a:latin typeface="Times New Roman" panose="02020603050405020304" pitchFamily="18" charset="0"/>
              <a:ea typeface="Noto Sans TC" panose="020B0604020202020204" charset="-128"/>
              <a:cs typeface="Times New Roman" panose="02020603050405020304" pitchFamily="18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6144264" y="5690272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endParaRPr lang="en-US" sz="1750" dirty="0"/>
          </a:p>
        </p:txBody>
      </p:sp>
      <p:sp>
        <p:nvSpPr>
          <p:cNvPr id="6" name="Rectangle 5"/>
          <p:cNvSpPr/>
          <p:nvPr/>
        </p:nvSpPr>
        <p:spPr>
          <a:xfrm>
            <a:off x="6144265" y="6053174"/>
            <a:ext cx="7315200" cy="1815882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800" dirty="0" smtClean="0">
                <a:solidFill>
                  <a:schemeClr val="bg1"/>
                </a:solidFill>
                <a:latin typeface="Times New Roman" panose="02020603050405020304" pitchFamily="18" charset="0"/>
                <a:ea typeface="Noto Sans TC" panose="020B0604020202020204" charset="-128"/>
                <a:cs typeface="Times New Roman" panose="02020603050405020304" pitchFamily="18" charset="0"/>
              </a:rPr>
              <a:t>Input 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ea typeface="Noto Sans TC" panose="020B0604020202020204" charset="-128"/>
                <a:cs typeface="Times New Roman" panose="02020603050405020304" pitchFamily="18" charset="0"/>
              </a:rPr>
              <a:t>constraints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ea typeface="Noto Sans TC" panose="020B0604020202020204" charset="-128"/>
                <a:cs typeface="Times New Roman" panose="02020603050405020304" pitchFamily="18" charset="0"/>
              </a:rPr>
              <a:t>AI-based design generation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ea typeface="Noto Sans TC" panose="020B0604020202020204" charset="-128"/>
                <a:cs typeface="Times New Roman" panose="02020603050405020304" pitchFamily="18" charset="0"/>
              </a:rPr>
              <a:t>Regeneration and export options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ea typeface="Noto Sans TC" panose="020B0604020202020204" charset="-128"/>
                <a:cs typeface="Times New Roman" panose="02020603050405020304" pitchFamily="18" charset="0"/>
              </a:rPr>
              <a:t>User-friendly interface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144265" y="2864116"/>
            <a:ext cx="28296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en-US" sz="3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134863" y="5223205"/>
            <a:ext cx="38429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Noto Sans TC" panose="020B0604020202020204" charset="-128"/>
                <a:cs typeface="Times New Roman" panose="02020603050405020304" pitchFamily="18" charset="0"/>
              </a:rPr>
              <a:t>Key Features </a:t>
            </a:r>
            <a:endParaRPr lang="en-US" sz="3600" dirty="0">
              <a:solidFill>
                <a:schemeClr val="bg1"/>
              </a:solidFill>
              <a:latin typeface="Times New Roman" panose="02020603050405020304" pitchFamily="18" charset="0"/>
              <a:ea typeface="Noto Sans TC" panose="020B0604020202020204" charset="-128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99774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u="sng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Non-Functional Requirements</a:t>
            </a:r>
            <a:endParaRPr lang="en-US" sz="4450" dirty="0"/>
          </a:p>
        </p:txBody>
      </p:sp>
      <p:sp>
        <p:nvSpPr>
          <p:cNvPr id="5" name="Shape 2"/>
          <p:cNvSpPr/>
          <p:nvPr/>
        </p:nvSpPr>
        <p:spPr>
          <a:xfrm>
            <a:off x="793790" y="346412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860" y="3506629"/>
            <a:ext cx="340162" cy="42529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530906" y="354199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3200" dirty="0">
                <a:solidFill>
                  <a:schemeClr val="bg1"/>
                </a:solidFill>
              </a:rPr>
              <a:t>Usability: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8" name="Text 4"/>
          <p:cNvSpPr/>
          <p:nvPr/>
        </p:nvSpPr>
        <p:spPr>
          <a:xfrm>
            <a:off x="1552733" y="4114800"/>
            <a:ext cx="6269093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2800" dirty="0">
                <a:solidFill>
                  <a:schemeClr val="bg1"/>
                </a:solidFill>
              </a:rPr>
              <a:t>Intuitive UI with clear navigation and input validation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13" name="Shape 8"/>
          <p:cNvSpPr/>
          <p:nvPr/>
        </p:nvSpPr>
        <p:spPr>
          <a:xfrm>
            <a:off x="753937" y="539995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677" y="5442457"/>
            <a:ext cx="340162" cy="425291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1530905" y="553590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3200" dirty="0">
                <a:solidFill>
                  <a:schemeClr val="bg1"/>
                </a:solidFill>
              </a:rPr>
              <a:t>Maintainability</a:t>
            </a:r>
            <a:r>
              <a:rPr lang="en-US" sz="2400" dirty="0"/>
              <a:t>:</a:t>
            </a:r>
            <a:endParaRPr lang="en-US" sz="2200" dirty="0"/>
          </a:p>
        </p:txBody>
      </p:sp>
      <p:sp>
        <p:nvSpPr>
          <p:cNvPr id="16" name="Text 10"/>
          <p:cNvSpPr/>
          <p:nvPr/>
        </p:nvSpPr>
        <p:spPr>
          <a:xfrm>
            <a:off x="1552733" y="6291118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2800" dirty="0">
                <a:solidFill>
                  <a:schemeClr val="bg1"/>
                </a:solidFill>
              </a:rPr>
              <a:t>Modular MVC structure allows easy updates and expansion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6333" y="63496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Design Overview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223838" y="19674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dirty="0" smtClean="0">
                <a:solidFill>
                  <a:srgbClr val="97B8FF"/>
                </a:solidFill>
                <a:latin typeface="Sora Medium" pitchFamily="34" charset="0"/>
                <a:cs typeface="Sora Medium" pitchFamily="34" charset="-120"/>
              </a:rPr>
              <a:t>Sequence Diagram</a:t>
            </a:r>
            <a:endParaRPr lang="en-US" sz="2800" dirty="0"/>
          </a:p>
        </p:txBody>
      </p:sp>
      <p:sp>
        <p:nvSpPr>
          <p:cNvPr id="4" name="Text 2"/>
          <p:cNvSpPr/>
          <p:nvPr/>
        </p:nvSpPr>
        <p:spPr>
          <a:xfrm>
            <a:off x="793790" y="3654147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6464380" y="30730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10634067" y="203785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dirty="0" smtClean="0">
                <a:solidFill>
                  <a:srgbClr val="97B8FF"/>
                </a:solidFill>
                <a:latin typeface="Sora Medium" pitchFamily="34" charset="0"/>
                <a:cs typeface="Sora Medium" pitchFamily="34" charset="-120"/>
              </a:rPr>
              <a:t>Use Case Diagram</a:t>
            </a:r>
            <a:endParaRPr lang="en-US" sz="28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838" y="2862943"/>
            <a:ext cx="5316992" cy="507471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022" y="2862943"/>
            <a:ext cx="4171950" cy="5074716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5722431" y="1989312"/>
            <a:ext cx="2953053" cy="4514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2750"/>
              </a:lnSpc>
            </a:pPr>
            <a:r>
              <a:rPr lang="en-US" sz="2800" dirty="0" smtClean="0">
                <a:solidFill>
                  <a:srgbClr val="97B8FF"/>
                </a:solidFill>
                <a:latin typeface="Sora Medium" pitchFamily="34" charset="0"/>
                <a:cs typeface="Sora Medium" pitchFamily="34" charset="-120"/>
              </a:rPr>
              <a:t>Class</a:t>
            </a:r>
            <a:r>
              <a:rPr lang="en-US" sz="3200" dirty="0" smtClean="0">
                <a:solidFill>
                  <a:srgbClr val="97B8FF"/>
                </a:solidFill>
                <a:latin typeface="Sora Medium" pitchFamily="34" charset="0"/>
                <a:cs typeface="Sora Medium" pitchFamily="34" charset="-120"/>
              </a:rPr>
              <a:t> Diagram</a:t>
            </a:r>
            <a:endParaRPr lang="en-US" sz="3200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3164" y="2754086"/>
            <a:ext cx="3905451" cy="50811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1041400" y="437673"/>
            <a:ext cx="5087257" cy="9256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Architecture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374652" y="1692761"/>
            <a:ext cx="170021" cy="1216223"/>
          </a:xfrm>
          <a:prstGeom prst="roundRect">
            <a:avLst>
              <a:gd name="adj" fmla="val 20012"/>
            </a:avLst>
          </a:prstGeom>
          <a:solidFill>
            <a:srgbClr val="26262B"/>
          </a:solidFill>
          <a:ln/>
        </p:spPr>
      </p:sp>
      <p:sp>
        <p:nvSpPr>
          <p:cNvPr id="5" name="Text 2"/>
          <p:cNvSpPr/>
          <p:nvPr/>
        </p:nvSpPr>
        <p:spPr>
          <a:xfrm>
            <a:off x="6237108" y="551678"/>
            <a:ext cx="8317092" cy="490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3600" b="1" dirty="0" smtClean="0">
                <a:solidFill>
                  <a:schemeClr val="bg1">
                    <a:lumMod val="75000"/>
                  </a:schemeClr>
                </a:solidFill>
              </a:rPr>
              <a:t>Model-View-Controller (MVC) Structure</a:t>
            </a:r>
            <a:endParaRPr lang="en-US" sz="3600" dirty="0" smtClean="0">
              <a:solidFill>
                <a:schemeClr val="bg1">
                  <a:lumMod val="75000"/>
                </a:schemeClr>
              </a:solidFill>
            </a:endParaRPr>
          </a:p>
          <a:p>
            <a:pPr marL="0" indent="0" algn="l">
              <a:lnSpc>
                <a:spcPts val="2750"/>
              </a:lnSpc>
              <a:buNone/>
            </a:pPr>
            <a:endParaRPr lang="en-US" sz="2200" dirty="0"/>
          </a:p>
        </p:txBody>
      </p:sp>
      <p:sp>
        <p:nvSpPr>
          <p:cNvPr id="7" name="Shape 4"/>
          <p:cNvSpPr/>
          <p:nvPr/>
        </p:nvSpPr>
        <p:spPr>
          <a:xfrm>
            <a:off x="6813086" y="3638338"/>
            <a:ext cx="170021" cy="1216223"/>
          </a:xfrm>
          <a:prstGeom prst="roundRect">
            <a:avLst>
              <a:gd name="adj" fmla="val 20012"/>
            </a:avLst>
          </a:prstGeom>
          <a:solidFill>
            <a:srgbClr val="26262B"/>
          </a:solidFill>
          <a:ln/>
        </p:spPr>
      </p:sp>
      <p:sp>
        <p:nvSpPr>
          <p:cNvPr id="8" name="Text 5"/>
          <p:cNvSpPr/>
          <p:nvPr/>
        </p:nvSpPr>
        <p:spPr>
          <a:xfrm>
            <a:off x="6682218" y="2175083"/>
            <a:ext cx="7101515" cy="7339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dirty="0" smtClean="0">
                <a:solidFill>
                  <a:schemeClr val="bg1"/>
                </a:solidFill>
                <a:latin typeface="Noto Sans TC" panose="020B0604020202020204" charset="-128"/>
                <a:ea typeface="Noto Sans TC" panose="020B0604020202020204" charset="-128"/>
              </a:rPr>
              <a:t>Handles design constraint data and contains the AI-based logic to generate</a:t>
            </a:r>
          </a:p>
          <a:p>
            <a:pPr>
              <a:lnSpc>
                <a:spcPts val="2750"/>
              </a:lnSpc>
            </a:pPr>
            <a:r>
              <a:rPr lang="en-US" dirty="0" smtClean="0">
                <a:solidFill>
                  <a:schemeClr val="bg1"/>
                </a:solidFill>
                <a:latin typeface="Noto Sans TC" panose="020B0604020202020204" charset="-128"/>
                <a:ea typeface="Noto Sans TC" panose="020B0604020202020204" charset="-128"/>
              </a:rPr>
              <a:t>, optimize, and regenerate designs.</a:t>
            </a:r>
            <a:endParaRPr lang="en-US" dirty="0">
              <a:solidFill>
                <a:schemeClr val="bg1"/>
              </a:solidFill>
              <a:latin typeface="Noto Sans TC" panose="020B0604020202020204" charset="-128"/>
              <a:ea typeface="Noto Sans TC" panose="020B0604020202020204" charset="-128"/>
            </a:endParaRPr>
          </a:p>
        </p:txBody>
      </p:sp>
      <p:sp>
        <p:nvSpPr>
          <p:cNvPr id="9" name="Text 6"/>
          <p:cNvSpPr/>
          <p:nvPr/>
        </p:nvSpPr>
        <p:spPr>
          <a:xfrm>
            <a:off x="7280664" y="4379198"/>
            <a:ext cx="670607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600" dirty="0" smtClean="0">
                <a:solidFill>
                  <a:schemeClr val="bg1"/>
                </a:solidFill>
                <a:latin typeface="Noto Sans TC" panose="020B0604020202020204" charset="-128"/>
                <a:ea typeface="Noto Sans TC" panose="020B0604020202020204" charset="-128"/>
              </a:rPr>
              <a:t>The graphical user interface (GUI) where users select categories, enter constraints, and view/download generated designs.</a:t>
            </a:r>
            <a:endParaRPr lang="en-US" sz="1750" dirty="0">
              <a:solidFill>
                <a:schemeClr val="bg1"/>
              </a:solidFill>
              <a:latin typeface="Noto Sans TC" panose="020B0604020202020204" charset="-128"/>
              <a:ea typeface="Noto Sans TC" panose="020B0604020202020204" charset="-128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7195654" y="5967105"/>
            <a:ext cx="170021" cy="1216223"/>
          </a:xfrm>
          <a:prstGeom prst="roundRect">
            <a:avLst>
              <a:gd name="adj" fmla="val 20012"/>
            </a:avLst>
          </a:prstGeom>
          <a:solidFill>
            <a:srgbClr val="26262B"/>
          </a:solidFill>
          <a:ln/>
        </p:spPr>
      </p:sp>
      <p:sp>
        <p:nvSpPr>
          <p:cNvPr id="11" name="Text 8"/>
          <p:cNvSpPr/>
          <p:nvPr/>
        </p:nvSpPr>
        <p:spPr>
          <a:xfrm>
            <a:off x="7434943" y="6053944"/>
            <a:ext cx="2861130" cy="8475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400" b="1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2800" b="1" dirty="0" smtClean="0">
                <a:solidFill>
                  <a:schemeClr val="bg1"/>
                </a:solidFill>
                <a:latin typeface="+mj-lt"/>
                <a:cs typeface="Sora Medium" panose="020B0604020202020204" charset="0"/>
              </a:rPr>
              <a:t>Controller</a:t>
            </a:r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  <a:latin typeface="Sora Medium" panose="020B0604020202020204" charset="0"/>
                <a:cs typeface="Sora Medium" panose="020B0604020202020204" charset="0"/>
              </a:rPr>
              <a:t>:</a:t>
            </a:r>
            <a:endParaRPr lang="en-US" sz="2200" b="1" dirty="0">
              <a:latin typeface="Sora Medium" panose="020B0604020202020204" charset="0"/>
              <a:cs typeface="Sora Medium" panose="020B0604020202020204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7854008" y="6151019"/>
            <a:ext cx="6477069" cy="11626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>
              <a:solidFill>
                <a:schemeClr val="bg1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753195"/>
            <a:ext cx="6237109" cy="6387504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7434943" y="6596499"/>
            <a:ext cx="73152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Noto Sans TC" panose="020B0604020202020204" charset="-128"/>
                <a:ea typeface="Noto Sans TC" panose="020B0604020202020204" charset="-128"/>
              </a:rPr>
              <a:t>Acts as the intermediary between user actions and the AI logic. It</a:t>
            </a:r>
          </a:p>
          <a:p>
            <a:r>
              <a:rPr lang="en-US" dirty="0" smtClean="0">
                <a:solidFill>
                  <a:schemeClr val="bg1"/>
                </a:solidFill>
                <a:latin typeface="Noto Sans TC" panose="020B0604020202020204" charset="-128"/>
                <a:ea typeface="Noto Sans TC" panose="020B0604020202020204" charset="-128"/>
              </a:rPr>
              <a:t> processes inputs, triggers the design generation, and updates the UI accordingly</a:t>
            </a:r>
            <a:endParaRPr lang="en-US" dirty="0">
              <a:solidFill>
                <a:schemeClr val="bg1"/>
              </a:solidFill>
              <a:latin typeface="Noto Sans TC" panose="020B0604020202020204" charset="-128"/>
              <a:ea typeface="Noto Sans TC" panose="020B0604020202020204" charset="-128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7018078" y="3749582"/>
            <a:ext cx="128553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  <a:latin typeface="+mj-lt"/>
                <a:cs typeface="Segoe UI Semilight" panose="020B0402040204020203" pitchFamily="34" charset="0"/>
              </a:rPr>
              <a:t>View</a:t>
            </a:r>
            <a:endParaRPr lang="en-US" sz="2800" dirty="0">
              <a:solidFill>
                <a:schemeClr val="bg1"/>
              </a:solidFill>
              <a:latin typeface="+mj-lt"/>
              <a:cs typeface="Segoe UI Semilight" panose="020B0402040204020203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682218" y="1532767"/>
            <a:ext cx="21141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ea typeface="Segoe UI Black" panose="020B0A02040204020203" pitchFamily="34" charset="0"/>
                <a:cs typeface="Sora Medium" panose="020B0604020202020204" charset="0"/>
              </a:rPr>
              <a:t>Mode</a:t>
            </a:r>
            <a:r>
              <a:rPr lang="en-US" sz="2800" dirty="0" smtClean="0">
                <a:solidFill>
                  <a:schemeClr val="bg1"/>
                </a:solidFill>
                <a:cs typeface="Sora Medium" panose="020B0604020202020204" charset="0"/>
              </a:rPr>
              <a:t>l</a:t>
            </a:r>
            <a:endParaRPr lang="en-US" sz="2800" dirty="0">
              <a:solidFill>
                <a:schemeClr val="bg1"/>
              </a:solidFill>
              <a:cs typeface="Sora Medium" panose="020B060402020202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86251" y="387429"/>
            <a:ext cx="6010156" cy="4342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800" b="1" dirty="0">
                <a:solidFill>
                  <a:srgbClr val="00B0F0"/>
                </a:solidFill>
                <a:latin typeface="Algerian" panose="04020705040A02060702" pitchFamily="82" charset="0"/>
                <a:ea typeface="Segoe UI Black" panose="020B0A02040204020203" pitchFamily="34" charset="0"/>
                <a:cs typeface="Sora Medium" pitchFamily="34" charset="-120"/>
              </a:rPr>
              <a:t>Actual Implementation Highlights</a:t>
            </a:r>
            <a:endParaRPr lang="en-US" sz="2800" b="1" dirty="0">
              <a:solidFill>
                <a:srgbClr val="00B0F0"/>
              </a:solidFill>
              <a:latin typeface="Algerian" panose="04020705040A02060702" pitchFamily="82" charset="0"/>
              <a:ea typeface="Segoe UI Black" panose="020B0A02040204020203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486251" y="1168956"/>
            <a:ext cx="1736884" cy="2170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Dashboard</a:t>
            </a:r>
            <a:endParaRPr lang="en-US" sz="1350" dirty="0"/>
          </a:p>
        </p:txBody>
      </p:sp>
      <p:sp>
        <p:nvSpPr>
          <p:cNvPr id="4" name="Text 2"/>
          <p:cNvSpPr/>
          <p:nvPr/>
        </p:nvSpPr>
        <p:spPr>
          <a:xfrm>
            <a:off x="486251" y="1524953"/>
            <a:ext cx="6659523" cy="2222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10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Intuitive interface for efficient design management and monitoring.</a:t>
            </a:r>
            <a:endParaRPr lang="en-US" sz="1050" dirty="0"/>
          </a:p>
        </p:txBody>
      </p:sp>
      <p:sp>
        <p:nvSpPr>
          <p:cNvPr id="5" name="Text 3"/>
          <p:cNvSpPr/>
          <p:nvPr/>
        </p:nvSpPr>
        <p:spPr>
          <a:xfrm>
            <a:off x="486251" y="1795820"/>
            <a:ext cx="6659523" cy="2222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10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Real-time analytics to track user engagement and AI-generated suggestions.</a:t>
            </a:r>
            <a:endParaRPr lang="en-US" sz="1050" dirty="0"/>
          </a:p>
        </p:txBody>
      </p:sp>
      <p:sp>
        <p:nvSpPr>
          <p:cNvPr id="6" name="Text 4"/>
          <p:cNvSpPr/>
          <p:nvPr/>
        </p:nvSpPr>
        <p:spPr>
          <a:xfrm>
            <a:off x="486251" y="2143125"/>
            <a:ext cx="6659523" cy="4445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0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The dashboard acts as a central hub, offering quick and easy access to essential features. It boosts user productivity by consolidating design data and AI outputs in a single, streamlined view.</a:t>
            </a:r>
            <a:endParaRPr lang="en-US" sz="1050" dirty="0"/>
          </a:p>
        </p:txBody>
      </p:sp>
      <p:sp>
        <p:nvSpPr>
          <p:cNvPr id="8" name="Text 5"/>
          <p:cNvSpPr/>
          <p:nvPr/>
        </p:nvSpPr>
        <p:spPr>
          <a:xfrm>
            <a:off x="7492246" y="2580084"/>
            <a:ext cx="6659523" cy="2222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endParaRPr lang="en-US" sz="1050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524" y="939801"/>
            <a:ext cx="7226792" cy="3675744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9115" y="821650"/>
            <a:ext cx="6735106" cy="3793894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524" y="4772977"/>
            <a:ext cx="7226792" cy="3456623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9115" y="4772977"/>
            <a:ext cx="6906905" cy="334621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1" y="723900"/>
            <a:ext cx="7772400" cy="74168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9400" y="723900"/>
            <a:ext cx="6858000" cy="741680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41300" y="0"/>
            <a:ext cx="49021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Arial Black" panose="020B0A04020102020204" pitchFamily="34" charset="0"/>
              </a:rPr>
              <a:t>Generated Designs</a:t>
            </a:r>
            <a:endParaRPr lang="en-US" sz="3200" dirty="0">
              <a:latin typeface="Arial Black" panose="020B0A040201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74973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Advantages and Constraints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507456"/>
            <a:ext cx="7556421" cy="2554248"/>
          </a:xfrm>
          <a:prstGeom prst="roundRect">
            <a:avLst>
              <a:gd name="adj" fmla="val 1332"/>
            </a:avLst>
          </a:prstGeom>
          <a:solidFill>
            <a:srgbClr val="26262B"/>
          </a:solidFill>
          <a:ln/>
        </p:spPr>
      </p:sp>
      <p:sp>
        <p:nvSpPr>
          <p:cNvPr id="5" name="Text 2"/>
          <p:cNvSpPr/>
          <p:nvPr/>
        </p:nvSpPr>
        <p:spPr>
          <a:xfrm>
            <a:off x="1020604" y="273427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Advantages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3224689"/>
            <a:ext cx="710279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Accelerates design processes by enhancing workflow speed and fostering creativity.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1020604" y="4029789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Decreases overall costs associated with design tasks.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1020604" y="4471988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Promotes generation of innovative user-driven content.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793790" y="5288518"/>
            <a:ext cx="7556421" cy="2191345"/>
          </a:xfrm>
          <a:prstGeom prst="roundRect">
            <a:avLst>
              <a:gd name="adj" fmla="val 1553"/>
            </a:avLst>
          </a:prstGeom>
          <a:solidFill>
            <a:srgbClr val="26262B"/>
          </a:solidFill>
          <a:ln/>
        </p:spPr>
      </p:sp>
      <p:sp>
        <p:nvSpPr>
          <p:cNvPr id="10" name="Text 7"/>
          <p:cNvSpPr/>
          <p:nvPr/>
        </p:nvSpPr>
        <p:spPr>
          <a:xfrm>
            <a:off x="1020604" y="55153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Constraints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20604" y="6005751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Highly dependent on the accuracy of AI algorithms.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1020604" y="6447949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Requires robust measures to protect sensitive user information.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1020604" y="6890147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Integration with existing tools presents significant complexity.</a:t>
            </a:r>
            <a:endParaRPr lang="en-US" sz="17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73599"/>
            <a:ext cx="946916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Work Division &amp; Lessons Learned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449354"/>
            <a:ext cx="429934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Team Roles &amp; Responsibilities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030498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Urwa Khalid:</a:t>
            </a: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Backend development and AI logic implementation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83559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Faryal Zahra:</a:t>
            </a: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UI/UX design and validation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277797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Areeba Noor:</a:t>
            </a: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Quality assurance, testing, and documentation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207675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Utilizing an Agile workflow facilitated clear responsibilities and fostered open feedback.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99521" y="2449354"/>
            <a:ext cx="298108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Key Lessons Learned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7599521" y="3030498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Applying boundary value analysis enhanced testing precision.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99521" y="3835598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Adopting a modular (MVC) architecture simplified scaling and maintained clean code.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599521" y="4640699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Incorporating regeneration features increased user flexibility.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599521" y="544580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Using project management tools like Trello optimized team coordination.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7599521" y="625090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Prioritizing strong UI/UX directly contributed to improved user satisfaction.</a:t>
            </a:r>
            <a:endParaRPr lang="en-US" sz="17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187</TotalTime>
  <Words>364</Words>
  <Application>Microsoft Office PowerPoint</Application>
  <PresentationFormat>Custom</PresentationFormat>
  <Paragraphs>62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9" baseType="lpstr">
      <vt:lpstr>Sora Medium</vt:lpstr>
      <vt:lpstr>Arial</vt:lpstr>
      <vt:lpstr>Calibri Light</vt:lpstr>
      <vt:lpstr>Algerian</vt:lpstr>
      <vt:lpstr>Segoe UI Black</vt:lpstr>
      <vt:lpstr>Noto Sans TC</vt:lpstr>
      <vt:lpstr>Arial Black</vt:lpstr>
      <vt:lpstr>Calibri</vt:lpstr>
      <vt:lpstr>Segoe UI Semilight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Microsoft account</cp:lastModifiedBy>
  <cp:revision>16</cp:revision>
  <dcterms:created xsi:type="dcterms:W3CDTF">2025-05-04T16:31:01Z</dcterms:created>
  <dcterms:modified xsi:type="dcterms:W3CDTF">2025-05-06T07:32:04Z</dcterms:modified>
</cp:coreProperties>
</file>